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62" r:id="rId3"/>
    <p:sldId id="263" r:id="rId4"/>
    <p:sldId id="264" r:id="rId5"/>
    <p:sldId id="277" r:id="rId6"/>
    <p:sldId id="268" r:id="rId7"/>
    <p:sldId id="278" r:id="rId8"/>
    <p:sldId id="266" r:id="rId9"/>
    <p:sldId id="267" r:id="rId10"/>
    <p:sldId id="269" r:id="rId11"/>
    <p:sldId id="270" r:id="rId12"/>
    <p:sldId id="275" r:id="rId13"/>
    <p:sldId id="273" r:id="rId14"/>
    <p:sldId id="274" r:id="rId15"/>
    <p:sldId id="272" r:id="rId16"/>
    <p:sldId id="271" r:id="rId17"/>
    <p:sldId id="276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EA6EA-E1DD-497A-98A2-D192B8E0FA33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4FF5B-DACC-4EAE-AE08-582B7D3B88B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9216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送出去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与心理健康课结合，部分内容交由心理课上；拿进来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与科学课联系，健康生活科学在九年级教材中出现，因中考基本不上，为了学生，我们可以拿一些他们的知识来用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4FF5B-DACC-4EAE-AE08-582B7D3B88B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2624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、大道理不要听，心灵鸡汤要喝；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、人人都有代入的欲望；</a:t>
            </a:r>
            <a:r>
              <a:rPr lang="en-US" altLang="zh-CN" dirty="0" smtClean="0"/>
              <a:t>3</a:t>
            </a:r>
            <a:r>
              <a:rPr lang="zh-CN" altLang="en-US" dirty="0" smtClean="0"/>
              <a:t>、亲身经历，印象深刻，可偶尔为之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4FF5B-DACC-4EAE-AE08-582B7D3B88B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1107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44824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融合</a:t>
            </a:r>
            <a:r>
              <a:rPr lang="en-US" altLang="zh-CN" sz="6000" dirty="0" smtClean="0"/>
              <a:t>·</a:t>
            </a:r>
            <a:r>
              <a:rPr lang="zh-CN" altLang="en-US" sz="6000" dirty="0" smtClean="0"/>
              <a:t>体验</a:t>
            </a:r>
            <a:r>
              <a:rPr lang="en-US" altLang="zh-CN" sz="6000" dirty="0" smtClean="0"/>
              <a:t>·</a:t>
            </a:r>
            <a:r>
              <a:rPr lang="zh-CN" altLang="en-US" sz="6000" dirty="0" smtClean="0"/>
              <a:t>拓展</a:t>
            </a:r>
            <a:endParaRPr lang="zh-CN" alt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350100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——</a:t>
            </a:r>
            <a:r>
              <a:rPr lang="zh-CN" altLang="en-US" sz="2400" dirty="0" smtClean="0"/>
              <a:t>七下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道德与法治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第五、八单元教学建议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517232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温州市实验中学府东分校   杨峰虎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86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9269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拓展</a:t>
            </a:r>
            <a:endParaRPr lang="zh-CN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1.</a:t>
            </a:r>
            <a:r>
              <a:rPr lang="zh-CN" altLang="en-US" sz="3200" dirty="0" smtClean="0"/>
              <a:t>文本内容的拓展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724889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（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）减少</a:t>
            </a:r>
            <a:r>
              <a:rPr lang="zh-CN" altLang="en-US" sz="2000" dirty="0"/>
              <a:t>用到不多的角度</a:t>
            </a:r>
            <a:r>
              <a:rPr lang="zh-CN" altLang="en-US" sz="2000" dirty="0" smtClean="0"/>
              <a:t>，增加</a:t>
            </a:r>
            <a:r>
              <a:rPr lang="zh-CN" altLang="en-US" sz="2000" dirty="0"/>
              <a:t>用到较</a:t>
            </a:r>
            <a:r>
              <a:rPr lang="zh-CN" altLang="en-US" sz="2000" dirty="0" smtClean="0"/>
              <a:t>多角度</a:t>
            </a:r>
            <a:endParaRPr lang="en-US" altLang="zh-CN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87624" y="321297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如：</a:t>
            </a:r>
            <a:r>
              <a:rPr lang="en-US" altLang="zh-CN" dirty="0"/>
              <a:t>5.2</a:t>
            </a:r>
            <a:r>
              <a:rPr lang="zh-CN" altLang="en-US" dirty="0"/>
              <a:t>保护自我     减少地震， 增加旅游、急救知识、网络安全等</a:t>
            </a:r>
            <a:endParaRPr lang="en-US" altLang="zh-CN" dirty="0"/>
          </a:p>
          <a:p>
            <a:r>
              <a:rPr lang="en-US" altLang="zh-CN" dirty="0" smtClean="0"/>
              <a:t>    5.3</a:t>
            </a:r>
            <a:r>
              <a:rPr lang="zh-CN" altLang="en-US" dirty="0"/>
              <a:t>健康生活方式     零食问题、运动损伤</a:t>
            </a:r>
            <a:r>
              <a:rPr lang="zh-CN" altLang="en-US" dirty="0" smtClean="0"/>
              <a:t>等</a:t>
            </a:r>
            <a:endParaRPr lang="en-US" altLang="zh-CN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293096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）将正确做法具体化，告诉学生一些可操作性的</a:t>
            </a:r>
            <a:r>
              <a:rPr lang="zh-CN" altLang="en-US" sz="2000" dirty="0" smtClean="0"/>
              <a:t>做法</a:t>
            </a:r>
            <a:endParaRPr lang="en-US" altLang="zh-C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58244" y="4869160"/>
            <a:ext cx="7374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如：</a:t>
            </a:r>
            <a:r>
              <a:rPr lang="en-US" altLang="zh-CN" dirty="0"/>
              <a:t>5.2</a:t>
            </a:r>
            <a:r>
              <a:rPr lang="zh-CN" altLang="en-US" dirty="0"/>
              <a:t>保护自我</a:t>
            </a:r>
            <a:r>
              <a:rPr lang="en-US" altLang="zh-CN" dirty="0"/>
              <a:t>·</a:t>
            </a:r>
            <a:r>
              <a:rPr lang="zh-CN" altLang="en-US" dirty="0"/>
              <a:t>防止侵害</a:t>
            </a:r>
            <a:r>
              <a:rPr lang="en-US" altLang="zh-CN" dirty="0"/>
              <a:t>——</a:t>
            </a:r>
            <a:r>
              <a:rPr lang="zh-CN" altLang="en-US" dirty="0"/>
              <a:t>“要利用一切条件向别人求救”的</a:t>
            </a:r>
            <a:r>
              <a:rPr lang="zh-CN" altLang="en-US" dirty="0" smtClean="0"/>
              <a:t>可操作性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2.</a:t>
            </a:r>
            <a:r>
              <a:rPr lang="zh-CN" altLang="en-US" sz="3200" dirty="0" smtClean="0"/>
              <a:t>专业知识的拓展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65920" y="1268760"/>
            <a:ext cx="74888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正当防卫的条件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、必须有实际的不法侵害存在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正当防卫的起因条件。</a:t>
            </a: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、必须是正在进行的不法侵害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正当防卫的时间条件。</a:t>
            </a: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、必须是为了保护国家、公共利益、本人或他人的人身、财产和其他权利免受正在进行的不法侵害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正当防卫的主观条件。</a:t>
            </a: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、必须是针对不法侵害者本人实行防卫，不能及于第三者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正当防卫的对象条件。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、必须没有明显超过必要限度造成重大损害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正当防卫的限度条件。</a:t>
            </a:r>
          </a:p>
          <a:p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防卫过当，是指防卫明显超过必要限度造成重大损害的行为。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对防卫过当构成犯罪的，应当减轻或者免除处罚。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正当防卫的特殊规定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我国刑法第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20 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条第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3 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款规定：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对正在进行行凶、杀人、抢劫、强奸、绑架以及其他严重危及人身安全的暴力犯罪，采取了防卫行为，造成不法侵害人伤亡的，不属于防卫过当，不负刑事责任。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”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41277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张三在路上抢夺李四的皮包，被李四追上，并在扭打时碰伤张三眼角，致其出血，李四的行为是否是正当防卫？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60919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案例分析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285293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如果李四的皮包里是海洛因呢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？</a:t>
            </a:r>
            <a:endParaRPr lang="en-US" altLang="zh-CN" sz="240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57301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张三逃跑后再次准备了凶器，准备报复李四，要杀掉李四。结果有三种情况：</a:t>
            </a:r>
          </a:p>
          <a:p>
            <a:r>
              <a:rPr lang="en-US" altLang="zh-CN" sz="2400" dirty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、李四得到消息后，直接上门先下手为强，杀了张三</a:t>
            </a:r>
          </a:p>
          <a:p>
            <a:r>
              <a:rPr lang="en-US" altLang="zh-CN" sz="2400" dirty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、张三去杀李四时，李四在搏斗中将张三杀死</a:t>
            </a:r>
          </a:p>
          <a:p>
            <a:r>
              <a:rPr lang="en-US" altLang="zh-CN" sz="2400" dirty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、张三发现不敌李四，立即逃跑，这时李四从后面追上去将张三杀死。</a:t>
            </a:r>
          </a:p>
          <a:p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以上三种情况，哪种情况属于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正当防卫</a:t>
            </a:r>
            <a:endParaRPr lang="zh-CN" altLang="en-US" sz="24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04664"/>
            <a:ext cx="76328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紧急避险的成立条件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、紧急避险的起因条件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紧急避险必须要有一定的危险发生，而且这种危险是现实的、客观存在的，而不是臆造想或推测的。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、紧急避险的时间条件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紧急避险行为只能在危险已经发生尚未结束之时实行。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、紧急避险的主观条件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必须是为了保护合法权益免遭正在发生的危险的损害。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、紧急避险的对象条件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只能通过损害第三者的合法权益保全更大的合法权益。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、紧急避险的可行性条件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紧急避险只能出于迫不得已，除了损害第三者的合法权益之外，不可能用其他方法来保全另一合法权益。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、紧急避险的限度条件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紧急避险对合法权益所造成的损害不能超过必要限度。所谓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必要限度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，是指紧急避险行为所造成的损害必须小于所避免的损害。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7</a:t>
            </a:r>
            <a:r>
              <a:rPr lang="zh-CN" altLang="zh-CN" sz="2000" b="1" dirty="0" smtClean="0">
                <a:latin typeface="华文楷体" pitchFamily="2" charset="-122"/>
                <a:ea typeface="华文楷体" pitchFamily="2" charset="-122"/>
              </a:rPr>
              <a:t>、紧急避险的禁止条件</a:t>
            </a:r>
            <a:endParaRPr lang="zh-CN" altLang="zh-CN" sz="2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我国刑法第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21 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条第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 3 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款还规定：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关于避免本人危险的规定，不适用于职务上、业务上负有特定责任的人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”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。这是紧急避险的禁止条件或特别例外限制。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这些人指警察、军人、消防员等</a:t>
            </a:r>
            <a:endParaRPr lang="zh-CN" altLang="en-US" sz="20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7096" y="764704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       某市公交车司机孙某驾驶公共汽车在正常拐弯时，突然发现前面不远处李某驾驶一辆出租车违章迎面驶来，眼看一场惨重的车祸就要发生，孙某见状眼疾手快，急忙转动方向盘，往右一拐，驶入人行道，车祸是避免了，却把在人行道上行走的郭某撞伤。郭某经过医院治疗，花去医疗费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万元。事后，郭某找到市公交公司，要求赔偿医疗费以及其他各项损失共计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万元。公交公司则认为，损害是由李某违章驾驶一手造成的，责任在于李某。而李某则称，自己只是违反了交通法规，应由交通法规及．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治安管理处罚条例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来处理，对郭某的损失不负责任。三方争执不下，郭某诉至法院。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本案中孙某的行为是否构成紧急避险？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513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案例分析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07096" y="3692931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本案中孙某的行为构成紧急避险。孙某驾车驶入人行道是在情况紧急、马上就要发生车祸的情势下，迫不得已而实施的，而且以撞伤郭某的较小损害来避免了一起两车相撞、车毁人亡的重大交通事故。因此，孙某的行为符合紧急避险的构成要件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7096" y="516996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补充：本</a:t>
            </a:r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案的责任应由出租车司机李某一人来承担。根据</a:t>
            </a:r>
            <a:r>
              <a:rPr lang="en-US" altLang="zh-CN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民法通则</a:t>
            </a:r>
            <a:r>
              <a:rPr lang="en-US" altLang="zh-CN" dirty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第</a:t>
            </a:r>
            <a:r>
              <a:rPr lang="en-US" altLang="zh-CN" dirty="0">
                <a:latin typeface="华文楷体" pitchFamily="2" charset="-122"/>
                <a:ea typeface="华文楷体" pitchFamily="2" charset="-122"/>
              </a:rPr>
              <a:t>129</a:t>
            </a:r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条的规定，人为原因引起的紧急避险造成的损害，应由引起险情的人承担赔偿责任。本案李某是引起险情的人，当然应由李某来承担郭某的一切损失赔偿责任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04664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紧急避险与正当防卫</a:t>
            </a:r>
            <a:r>
              <a:rPr lang="zh-CN" altLang="en-US" sz="3200" dirty="0" smtClean="0"/>
              <a:t>的异同</a:t>
            </a:r>
            <a:endParaRPr lang="zh-CN" altLang="en-US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43608" y="908720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一、不同点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危险的来源不同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正当防卫的危险来源是人的不法侵害行为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;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而紧急避险的危险来源比较广泛，可以是不法侵害，也可以是自然灾害、动物的侵袭。</a:t>
            </a: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紧急避险必须是出于迫不得已，而正当防卫无此要求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3. 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对主体的要求不同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紧急避险要求主体不能有特定的身份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(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如警察、军人或消防队员等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)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。而正当防卫就没有这样的要求。任何人均有正当防卫的权利。</a:t>
            </a: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、避险保护的是合法利益，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损害的也是合法的利益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(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第三者的利益</a:t>
            </a: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)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，在这种情况下，两害相权取其轻，避险所保护的利益必须要大于避险行为所损害的第三者的利益。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5. 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实施对象不同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正当防卫只能对不法侵害人实施，而紧急避险必须是向第三者实施。</a:t>
            </a:r>
          </a:p>
          <a:p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二、相同点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(1)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目的相同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二者都是为了保护国家、公共利益、本人或者他人的人身、财产和其他权利。</a:t>
            </a: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(2)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前提相同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二者都必须是合法权益正在受到侵害时才能实施。</a:t>
            </a:r>
          </a:p>
          <a:p>
            <a:r>
              <a:rPr lang="en-US" altLang="zh-CN" b="1" dirty="0" smtClean="0">
                <a:latin typeface="华文楷体" pitchFamily="2" charset="-122"/>
                <a:ea typeface="华文楷体" pitchFamily="2" charset="-122"/>
              </a:rPr>
              <a:t>(3)</a:t>
            </a:r>
            <a:r>
              <a:rPr lang="zh-CN" altLang="en-US" b="1" dirty="0" smtClean="0">
                <a:latin typeface="华文楷体" pitchFamily="2" charset="-122"/>
                <a:ea typeface="华文楷体" pitchFamily="2" charset="-122"/>
              </a:rPr>
              <a:t>责任相同</a:t>
            </a: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二者超过法定的限度造成相应损害后果的，都应当负刑事责任，但应减轻或免除处罚。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0608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3.</a:t>
            </a:r>
            <a:r>
              <a:rPr lang="zh-CN" altLang="en-US" sz="3200" dirty="0" smtClean="0"/>
              <a:t>学生活动的拓展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3167390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开展小调查研究活动</a:t>
            </a:r>
            <a:endParaRPr lang="en-US" altLang="zh-CN" sz="2800" dirty="0" smtClean="0"/>
          </a:p>
          <a:p>
            <a:r>
              <a:rPr lang="zh-CN" altLang="en-US" sz="2800" dirty="0" smtClean="0"/>
              <a:t>注意：切入点要小；要把书本知识运用其中； 结合市里小论文评比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844824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/>
              <a:t>谢谢！</a:t>
            </a:r>
            <a:endParaRPr lang="zh-CN" alt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9578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9269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融合</a:t>
            </a:r>
            <a:endParaRPr lang="zh-CN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0608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1.</a:t>
            </a:r>
            <a:r>
              <a:rPr lang="zh-CN" altLang="en-US" sz="3200" dirty="0" smtClean="0"/>
              <a:t>道德与法律的融合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2996952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dirty="0"/>
              <a:t>法律管人的外部</a:t>
            </a:r>
            <a:r>
              <a:rPr lang="zh-CN" altLang="zh-CN" sz="4000" dirty="0" smtClean="0"/>
              <a:t>关系</a:t>
            </a:r>
            <a:endParaRPr lang="en-US" altLang="zh-CN" sz="4000" dirty="0" smtClean="0"/>
          </a:p>
          <a:p>
            <a:r>
              <a:rPr lang="zh-CN" altLang="zh-CN" sz="4000" dirty="0" smtClean="0"/>
              <a:t>道德</a:t>
            </a:r>
            <a:r>
              <a:rPr lang="zh-CN" altLang="zh-CN" sz="4000" dirty="0"/>
              <a:t>管人的内心活动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744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83671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框架与内容的调整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7281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）法律知识的渗透</a:t>
            </a:r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6214265" cy="295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）新旧教材的对比</a:t>
            </a:r>
            <a:endParaRPr lang="zh-CN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2424331"/>
              </p:ext>
            </p:extLst>
          </p:nvPr>
        </p:nvGraphicFramePr>
        <p:xfrm>
          <a:off x="107504" y="764703"/>
          <a:ext cx="8928992" cy="576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446"/>
                <a:gridCol w="2214917"/>
                <a:gridCol w="421888"/>
                <a:gridCol w="2109446"/>
                <a:gridCol w="2073295"/>
              </a:tblGrid>
              <a:tr h="447786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道德与法治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思想品德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47786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5.1</a:t>
                      </a:r>
                      <a:r>
                        <a:rPr lang="zh-CN" altLang="en-US" dirty="0" smtClean="0"/>
                        <a:t>大自然的奇迹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美丽多样的生命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5.1</a:t>
                      </a:r>
                      <a:r>
                        <a:rPr lang="zh-CN" altLang="en-US" dirty="0" smtClean="0"/>
                        <a:t>珍爱生命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生命世界美丽神奇</a:t>
                      </a:r>
                      <a:endParaRPr lang="zh-CN" altLang="en-US" dirty="0"/>
                    </a:p>
                  </a:txBody>
                  <a:tcPr/>
                </a:tc>
              </a:tr>
              <a:tr h="44778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尊重自然，保护生态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生命需要彼此尊重</a:t>
                      </a:r>
                      <a:endParaRPr lang="zh-CN" altLang="en-US" dirty="0"/>
                    </a:p>
                  </a:txBody>
                  <a:tcPr/>
                </a:tc>
              </a:tr>
              <a:tr h="45016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生命属于我们只有一次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珍爱生命善待生命</a:t>
                      </a:r>
                      <a:endParaRPr lang="zh-CN" altLang="en-US" dirty="0"/>
                    </a:p>
                  </a:txBody>
                  <a:tcPr/>
                </a:tc>
              </a:tr>
              <a:tr h="447786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5.2</a:t>
                      </a:r>
                      <a:r>
                        <a:rPr lang="zh-CN" altLang="en-US" dirty="0" smtClean="0"/>
                        <a:t>保护自我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远离危险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5.2</a:t>
                      </a:r>
                      <a:r>
                        <a:rPr lang="zh-CN" altLang="en-US" dirty="0" smtClean="0"/>
                        <a:t>男生女生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4778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防止侵害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4778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学会自救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7786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5.3</a:t>
                      </a:r>
                      <a:r>
                        <a:rPr lang="zh-CN" altLang="en-US" dirty="0" smtClean="0"/>
                        <a:t>健康地生活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正确的健康观念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5.3</a:t>
                      </a:r>
                      <a:r>
                        <a:rPr lang="zh-CN" altLang="en-US" dirty="0" smtClean="0"/>
                        <a:t>友谊相伴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4778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健康的生活方式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4778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6.2</a:t>
                      </a:r>
                      <a:r>
                        <a:rPr lang="zh-CN" altLang="en-US" dirty="0" smtClean="0"/>
                        <a:t>男生女生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7.3</a:t>
                      </a:r>
                      <a:r>
                        <a:rPr lang="zh-CN" altLang="en-US" dirty="0" smtClean="0"/>
                        <a:t>自我保护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增强自我保护意识</a:t>
                      </a:r>
                      <a:endParaRPr lang="zh-CN" altLang="en-US" dirty="0"/>
                    </a:p>
                  </a:txBody>
                  <a:tcPr/>
                </a:tc>
              </a:tr>
              <a:tr h="44778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6.3</a:t>
                      </a:r>
                      <a:r>
                        <a:rPr lang="zh-CN" altLang="en-US" dirty="0" smtClean="0"/>
                        <a:t>让青春绽放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日常生活中自我保护的方法和技巧</a:t>
                      </a:r>
                      <a:endParaRPr lang="zh-CN" altLang="en-US" dirty="0"/>
                    </a:p>
                  </a:txBody>
                  <a:tcPr/>
                </a:tc>
              </a:tr>
              <a:tr h="44778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未成年人获得法律的方式和途径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直接箭头连接符 9"/>
          <p:cNvCxnSpPr/>
          <p:nvPr/>
        </p:nvCxnSpPr>
        <p:spPr>
          <a:xfrm flipH="1">
            <a:off x="3707904" y="2924944"/>
            <a:ext cx="1224136" cy="21602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3707904" y="4149080"/>
            <a:ext cx="1224136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 flipV="1">
            <a:off x="3851920" y="3068960"/>
            <a:ext cx="1368152" cy="2304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>
            <a:off x="4319972" y="1700808"/>
            <a:ext cx="75608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79912" y="39237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93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60432" y="61560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删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9908123"/>
              </p:ext>
            </p:extLst>
          </p:nvPr>
        </p:nvGraphicFramePr>
        <p:xfrm>
          <a:off x="107504" y="764700"/>
          <a:ext cx="8712968" cy="511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446"/>
                <a:gridCol w="2139026"/>
                <a:gridCol w="4464496"/>
              </a:tblGrid>
              <a:tr h="54913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章节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主要内容</a:t>
                      </a:r>
                      <a:endParaRPr lang="zh-CN" altLang="en-US" dirty="0"/>
                    </a:p>
                  </a:txBody>
                  <a:tcPr/>
                </a:tc>
              </a:tr>
              <a:tr h="549137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5.1</a:t>
                      </a:r>
                      <a:r>
                        <a:rPr lang="zh-CN" altLang="en-US" dirty="0" smtClean="0"/>
                        <a:t>大自然的奇迹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美丽多样的生命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4913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尊重自然，保护生态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0259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生命属于我们只有一次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49137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5.2</a:t>
                      </a:r>
                      <a:r>
                        <a:rPr lang="zh-CN" altLang="en-US" dirty="0" smtClean="0"/>
                        <a:t>保护自我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远离危险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4913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防止侵害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4913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学会自救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4913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5.3</a:t>
                      </a:r>
                      <a:r>
                        <a:rPr lang="zh-CN" altLang="en-US" dirty="0" smtClean="0"/>
                        <a:t>健康地生活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正确的健康观念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6602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健康的生活方式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13407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生命的多样性；人类生命的</a:t>
            </a:r>
            <a:r>
              <a:rPr lang="zh-CN" altLang="en-US" dirty="0" smtClean="0"/>
              <a:t>独特性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90754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尊重自然、善待自然，与大自然和谐</a:t>
            </a:r>
            <a:r>
              <a:rPr lang="zh-CN" altLang="en-US" dirty="0" smtClean="0"/>
              <a:t>相处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42262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生命是宝贵的，要珍爱生命，提升生命的价值；怎样正确对待</a:t>
            </a:r>
            <a:r>
              <a:rPr lang="zh-CN" altLang="en-US" dirty="0" smtClean="0"/>
              <a:t>生命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1560260"/>
            <a:ext cx="5184576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形成生命意识，懂得珍爱一切生命，尤其是自己的生命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313167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家庭生活、出行及户外活动的自我保护</a:t>
            </a:r>
            <a:r>
              <a:rPr lang="zh-CN" altLang="en-US" dirty="0" smtClean="0"/>
              <a:t>方法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3502749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侵害的概念；青少年面临哪些侵害；正确应对侵害的</a:t>
            </a:r>
            <a:r>
              <a:rPr lang="zh-CN" altLang="en-US" dirty="0" smtClean="0"/>
              <a:t>方法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4078813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面对灾情时的四个要求；面对火灾、水灾、地震时如何</a:t>
            </a:r>
            <a:r>
              <a:rPr lang="zh-CN" altLang="en-US" dirty="0" smtClean="0"/>
              <a:t>自救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27984" y="47878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健康的概念；如何促进</a:t>
            </a:r>
            <a:r>
              <a:rPr lang="zh-CN" altLang="en-US" dirty="0" smtClean="0"/>
              <a:t>健康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522920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生活方式与健康的关系；健康生活方式的内容；养成 健康生活方式的</a:t>
            </a:r>
            <a:r>
              <a:rPr lang="zh-CN" altLang="en-US" dirty="0" smtClean="0"/>
              <a:t>意义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27784" y="3266981"/>
            <a:ext cx="5184576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对外来的影响健康成长的因素的预防</a:t>
            </a:r>
            <a:endParaRPr lang="zh-CN" alt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627784" y="4851157"/>
            <a:ext cx="5184576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明确自身追求健康成长的观念和方式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0962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6689790"/>
              </p:ext>
            </p:extLst>
          </p:nvPr>
        </p:nvGraphicFramePr>
        <p:xfrm>
          <a:off x="107504" y="260648"/>
          <a:ext cx="4104456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726"/>
                <a:gridCol w="2287730"/>
              </a:tblGrid>
              <a:tr h="592797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道德与法治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47363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8.1</a:t>
                      </a:r>
                      <a:r>
                        <a:rPr lang="zh-CN" altLang="en-US" sz="2000" dirty="0" smtClean="0"/>
                        <a:t>法律保护我们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我们的成长需要法律保护</a:t>
                      </a:r>
                      <a:endParaRPr lang="zh-CN" altLang="en-US" sz="1800" dirty="0"/>
                    </a:p>
                  </a:txBody>
                  <a:tcPr/>
                </a:tc>
              </a:tr>
              <a:tr h="84736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保护未成年人的重要法律</a:t>
                      </a:r>
                      <a:endParaRPr lang="zh-CN" altLang="en-US" sz="1800" dirty="0"/>
                    </a:p>
                  </a:txBody>
                  <a:tcPr/>
                </a:tc>
              </a:tr>
              <a:tr h="84736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保护未成年人是全社会的责任</a:t>
                      </a:r>
                      <a:endParaRPr lang="zh-CN" altLang="en-US" sz="1800" dirty="0"/>
                    </a:p>
                  </a:txBody>
                  <a:tcPr/>
                </a:tc>
              </a:tr>
              <a:tr h="84736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8.2</a:t>
                      </a:r>
                      <a:r>
                        <a:rPr lang="zh-CN" altLang="en-US" sz="2000" dirty="0" smtClean="0"/>
                        <a:t>明辨是非，远离犯罪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抵制不良诱惑，预防违法犯罪</a:t>
                      </a:r>
                      <a:endParaRPr lang="zh-CN" altLang="en-US" sz="1800" dirty="0"/>
                    </a:p>
                  </a:txBody>
                  <a:tcPr/>
                </a:tc>
              </a:tr>
              <a:tr h="592797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犯罪要受到刑事处罚</a:t>
                      </a:r>
                      <a:endParaRPr lang="zh-CN" altLang="en-US" sz="1800" dirty="0"/>
                    </a:p>
                  </a:txBody>
                  <a:tcPr/>
                </a:tc>
              </a:tr>
              <a:tr h="59279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8.3</a:t>
                      </a:r>
                      <a:r>
                        <a:rPr lang="zh-CN" altLang="en-US" sz="2000" dirty="0" smtClean="0"/>
                        <a:t>学会防卫和避险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面对侵害，正当防卫</a:t>
                      </a:r>
                      <a:endParaRPr lang="zh-CN" altLang="en-US" sz="1800" dirty="0"/>
                    </a:p>
                  </a:txBody>
                  <a:tcPr/>
                </a:tc>
              </a:tr>
              <a:tr h="59279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紧急避险需权衡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572000" y="260648"/>
          <a:ext cx="4464496" cy="625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73630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思想品德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7.1</a:t>
                      </a:r>
                      <a:r>
                        <a:rPr lang="zh-CN" altLang="en-US" sz="1800" dirty="0" smtClean="0"/>
                        <a:t>特殊保护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/>
                        <a:t>什么是法律（七上）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未成年人的成长需要法律的特殊保护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我国未成年人保护法律的制定和实施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7.2</a:t>
                      </a:r>
                      <a:r>
                        <a:rPr lang="zh-CN" altLang="en-US" sz="1800" dirty="0" smtClean="0"/>
                        <a:t>处处保护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家庭保护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学校保护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社会保护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司法保护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8.1</a:t>
                      </a:r>
                      <a:r>
                        <a:rPr lang="zh-CN" altLang="en-US" dirty="0" smtClean="0"/>
                        <a:t>勿为小恶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一般违法与犯罪的区别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不良行为可能发展为违法犯罪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防微杜渐，避免违法犯罪的发生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8.2</a:t>
                      </a:r>
                      <a:r>
                        <a:rPr lang="zh-CN" altLang="en-US" dirty="0" smtClean="0"/>
                        <a:t>严守法律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犯罪要受到刑事制裁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刑事责任的年龄规定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运用法律通违法犯罪行为作斗争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8.3</a:t>
                      </a:r>
                      <a:r>
                        <a:rPr lang="zh-CN" altLang="en-US" dirty="0" smtClean="0"/>
                        <a:t>拒绝诱惑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/>
                        <a:t>不良诱惑对未成年人的危害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/>
                        <a:t>自觉抵制不良诱惑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直接箭头连接符 4"/>
          <p:cNvCxnSpPr/>
          <p:nvPr/>
        </p:nvCxnSpPr>
        <p:spPr>
          <a:xfrm flipH="1">
            <a:off x="3995936" y="1340768"/>
            <a:ext cx="21602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H="1">
            <a:off x="4067944" y="1772816"/>
            <a:ext cx="2232248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3995936" y="2492896"/>
            <a:ext cx="108012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3995936" y="3861048"/>
            <a:ext cx="21602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 flipV="1">
            <a:off x="3995936" y="3933056"/>
            <a:ext cx="648072" cy="19442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 flipV="1">
            <a:off x="3707904" y="4581128"/>
            <a:ext cx="259228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07904" y="50758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7904" y="55079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增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44408" y="50038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删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76456" y="553871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删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0550330"/>
              </p:ext>
            </p:extLst>
          </p:nvPr>
        </p:nvGraphicFramePr>
        <p:xfrm>
          <a:off x="323528" y="332656"/>
          <a:ext cx="8424937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376264"/>
                <a:gridCol w="4104457"/>
              </a:tblGrid>
              <a:tr h="59279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章节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主要内容</a:t>
                      </a:r>
                      <a:endParaRPr lang="zh-CN" altLang="en-US" sz="2000" dirty="0"/>
                    </a:p>
                  </a:txBody>
                  <a:tcPr/>
                </a:tc>
              </a:tr>
              <a:tr h="847363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8.1</a:t>
                      </a:r>
                      <a:r>
                        <a:rPr lang="zh-CN" altLang="en-US" sz="1800" dirty="0" smtClean="0"/>
                        <a:t>法律保护我们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我们的成长需要法律保护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  <a:tr h="84736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保护未成年人的重要法律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  <a:tr h="84736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保护未成年人是全社会的责任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  <a:tr h="84736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8.2</a:t>
                      </a:r>
                      <a:r>
                        <a:rPr lang="zh-CN" altLang="en-US" sz="1800" dirty="0" smtClean="0"/>
                        <a:t>明辨是非，远离犯罪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抵制不良诱惑，预防违法犯罪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  <a:tr h="592797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犯罪要受到刑事处罚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  <a:tr h="59279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8.3</a:t>
                      </a:r>
                      <a:r>
                        <a:rPr lang="zh-CN" altLang="en-US" sz="1800" dirty="0" smtClean="0"/>
                        <a:t>学会防卫和避险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面对侵害，正当防卫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  <a:tr h="59279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紧急避险需权衡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98072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未成年人的界定；未成年人的成长需要法律保护的</a:t>
            </a:r>
            <a:r>
              <a:rPr lang="zh-CN" altLang="en-US" dirty="0" smtClean="0"/>
              <a:t>原因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191683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未成年人保护法</a:t>
            </a:r>
            <a:r>
              <a:rPr lang="en-US" altLang="zh-CN" dirty="0"/>
              <a:t>》《</a:t>
            </a:r>
            <a:r>
              <a:rPr lang="zh-CN" altLang="en-US" dirty="0"/>
              <a:t>预防未成年人犯罪法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270892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家庭保护、学校保护、社会保护、司法</a:t>
            </a:r>
            <a:r>
              <a:rPr lang="zh-CN" altLang="en-US" dirty="0" smtClean="0"/>
              <a:t>保护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5730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不良诱惑的危害；不良行为的后果；学会抵制不良诱惑、远离不良</a:t>
            </a:r>
            <a:r>
              <a:rPr lang="zh-CN" altLang="en-US" dirty="0" smtClean="0"/>
              <a:t>行为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429309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犯罪的特征；刑罚；罪行法定；无罪</a:t>
            </a:r>
            <a:r>
              <a:rPr lang="zh-CN" altLang="en-US" dirty="0" smtClean="0"/>
              <a:t>推定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500388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正当防卫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566124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紧急避</a:t>
            </a:r>
            <a:r>
              <a:rPr lang="zh-CN" altLang="en-US" dirty="0" smtClean="0"/>
              <a:t>险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1560260"/>
            <a:ext cx="5184576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明白法律就在身边，未成年人的健康成长受到到法律的保护</a:t>
            </a:r>
            <a:endParaRPr lang="zh-CN" alt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3896181"/>
            <a:ext cx="540060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明白未成年人健康成长需要抵制不良诱惑，远离不良行为，建立对违法犯罪行为的防范意识和和应对能力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963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0608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2.</a:t>
            </a:r>
            <a:r>
              <a:rPr lang="zh-CN" altLang="en-US" sz="3200" dirty="0" smtClean="0"/>
              <a:t>本课与他课的整合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996952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“送出去”</a:t>
            </a:r>
            <a:endParaRPr lang="en-US" altLang="zh-CN" sz="4000" dirty="0" smtClean="0"/>
          </a:p>
          <a:p>
            <a:r>
              <a:rPr lang="zh-CN" altLang="en-US" sz="4000" dirty="0" smtClean="0"/>
              <a:t>“拿进来”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体验</a:t>
            </a:r>
            <a:endParaRPr lang="zh-CN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思索感悟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62880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教材中的“探究园”、“阅读与感悟”中的案例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349171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自编的案例要严谨，尤其法律案例要经得起推敲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14096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换位思考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199871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课时特训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中的“知识链接”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412991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亲身参与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15816" y="428380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角色扮演、防火演习。。。。。。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314096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身边的例子、熟悉的事件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00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1279</TotalTime>
  <Words>3103</Words>
  <Application>Microsoft Office PowerPoint</Application>
  <PresentationFormat>全屏显示(4:3)</PresentationFormat>
  <Paragraphs>200</Paragraphs>
  <Slides>17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夏至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71</cp:revision>
  <dcterms:created xsi:type="dcterms:W3CDTF">2017-03-06T04:12:08Z</dcterms:created>
  <dcterms:modified xsi:type="dcterms:W3CDTF">2017-03-09T12:46:05Z</dcterms:modified>
</cp:coreProperties>
</file>